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ab09e5ea99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ab09e5ea99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b09e5ea99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b09e5ea99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b09e5ea99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b09e5ea99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b09e5ea99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b09e5ea99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9a906974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9a906974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9a906974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9a906974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9a906974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9a906974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b09e5ea99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b09e5ea99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b09e5ea99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b09e5ea99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b09e5ea99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b09e5ea99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b09e5ea99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b09e5ea99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b09e5ea99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b09e5ea99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b09e5ea99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b09e5ea99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b09e5ea99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b09e5ea99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b09e5ea99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b09e5ea99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3.png"/><Relationship Id="rId11" Type="http://schemas.openxmlformats.org/officeDocument/2006/relationships/image" Target="../media/image30.png"/><Relationship Id="rId10" Type="http://schemas.openxmlformats.org/officeDocument/2006/relationships/image" Target="../media/image22.png"/><Relationship Id="rId9" Type="http://schemas.openxmlformats.org/officeDocument/2006/relationships/image" Target="../media/image21.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28.png"/><Relationship Id="rId8"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hyperlink" Target="https://www.figma.com/proto/wUG01K9s4gCaYfM0k1pqxB/Morning-Drinks?node-id=41%3A13840&amp;scaling=scale-dow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scene.zeplin.io/project/5fa556236ea59404d58c096c" TargetMode="External"/><Relationship Id="rId4" Type="http://schemas.openxmlformats.org/officeDocument/2006/relationships/image" Target="../media/image27.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8.png"/><Relationship Id="rId11" Type="http://schemas.openxmlformats.org/officeDocument/2006/relationships/image" Target="../media/image12.png"/><Relationship Id="rId10" Type="http://schemas.openxmlformats.org/officeDocument/2006/relationships/image" Target="../media/image6.png"/><Relationship Id="rId9"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20.png"/><Relationship Id="rId8"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Morning Drinks</a:t>
            </a:r>
            <a:endParaRPr/>
          </a:p>
          <a:p>
            <a:pPr indent="0" lvl="0" marL="0" rtl="0" algn="l">
              <a:spcBef>
                <a:spcPts val="0"/>
              </a:spcBef>
              <a:spcAft>
                <a:spcPts val="0"/>
              </a:spcAft>
              <a:buNone/>
            </a:pPr>
            <a:r>
              <a:rPr lang="en" sz="2400"/>
              <a:t>A better way to start your Day!</a:t>
            </a:r>
            <a:endParaRPr sz="2400"/>
          </a:p>
        </p:txBody>
      </p:sp>
      <p:sp>
        <p:nvSpPr>
          <p:cNvPr id="87" name="Google Shape;87;p13"/>
          <p:cNvSpPr txBox="1"/>
          <p:nvPr>
            <p:ph idx="1" type="subTitle"/>
          </p:nvPr>
        </p:nvSpPr>
        <p:spPr>
          <a:xfrm>
            <a:off x="729625" y="3172900"/>
            <a:ext cx="7688100" cy="9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Hassan Sajid</a:t>
            </a:r>
            <a:endParaRPr/>
          </a:p>
          <a:p>
            <a:pPr indent="0" lvl="0" marL="0" rtl="0" algn="l">
              <a:spcBef>
                <a:spcPts val="0"/>
              </a:spcBef>
              <a:spcAft>
                <a:spcPts val="0"/>
              </a:spcAft>
              <a:buNone/>
            </a:pPr>
            <a:r>
              <a:rPr lang="en"/>
              <a:t>Role: UX &amp; UI Designer and Usability testing</a:t>
            </a:r>
            <a:endParaRPr/>
          </a:p>
          <a:p>
            <a:pPr indent="0" lvl="0" marL="0" rtl="0" algn="l">
              <a:spcBef>
                <a:spcPts val="0"/>
              </a:spcBef>
              <a:spcAft>
                <a:spcPts val="0"/>
              </a:spcAft>
              <a:buNone/>
            </a:pPr>
            <a:r>
              <a:rPr lang="en"/>
              <a:t>Durations 6 weeks</a:t>
            </a:r>
            <a:endParaRPr/>
          </a:p>
        </p:txBody>
      </p:sp>
      <p:pic>
        <p:nvPicPr>
          <p:cNvPr id="88" name="Google Shape;88;p13"/>
          <p:cNvPicPr preferRelativeResize="0"/>
          <p:nvPr/>
        </p:nvPicPr>
        <p:blipFill>
          <a:blip r:embed="rId3">
            <a:alphaModFix/>
          </a:blip>
          <a:stretch>
            <a:fillRect/>
          </a:stretch>
        </p:blipFill>
        <p:spPr>
          <a:xfrm>
            <a:off x="6130075" y="1370838"/>
            <a:ext cx="2571750" cy="3000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ph type="title"/>
          </p:nvPr>
        </p:nvSpPr>
        <p:spPr>
          <a:xfrm>
            <a:off x="727800" y="5767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Sketching &amp; early Prototyping</a:t>
            </a:r>
            <a:endParaRPr/>
          </a:p>
        </p:txBody>
      </p:sp>
      <p:sp>
        <p:nvSpPr>
          <p:cNvPr id="174" name="Google Shape;174;p22"/>
          <p:cNvSpPr txBox="1"/>
          <p:nvPr/>
        </p:nvSpPr>
        <p:spPr>
          <a:xfrm>
            <a:off x="727800" y="1326225"/>
            <a:ext cx="8119800" cy="11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To start my design process I used Crazy-8 technique which allowed me to quickly get some ideas down and which I later on expanded on.</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rPr lang="en">
                <a:solidFill>
                  <a:schemeClr val="accent1"/>
                </a:solidFill>
                <a:latin typeface="Lato"/>
                <a:ea typeface="Lato"/>
                <a:cs typeface="Lato"/>
                <a:sym typeface="Lato"/>
              </a:rPr>
              <a:t>All of my </a:t>
            </a:r>
            <a:r>
              <a:rPr lang="en">
                <a:solidFill>
                  <a:schemeClr val="accent1"/>
                </a:solidFill>
                <a:latin typeface="Lato"/>
                <a:ea typeface="Lato"/>
                <a:cs typeface="Lato"/>
                <a:sym typeface="Lato"/>
              </a:rPr>
              <a:t>low fidelity</a:t>
            </a:r>
            <a:r>
              <a:rPr lang="en">
                <a:solidFill>
                  <a:schemeClr val="accent1"/>
                </a:solidFill>
                <a:latin typeface="Lato"/>
                <a:ea typeface="Lato"/>
                <a:cs typeface="Lato"/>
                <a:sym typeface="Lato"/>
              </a:rPr>
              <a:t> sketches were done on Procreate which were later moved to Figma.</a:t>
            </a:r>
            <a:endParaRPr>
              <a:solidFill>
                <a:schemeClr val="accent1"/>
              </a:solidFill>
              <a:latin typeface="Lato"/>
              <a:ea typeface="Lato"/>
              <a:cs typeface="Lato"/>
              <a:sym typeface="Lato"/>
            </a:endParaRPr>
          </a:p>
        </p:txBody>
      </p:sp>
      <p:pic>
        <p:nvPicPr>
          <p:cNvPr id="175" name="Google Shape;175;p22"/>
          <p:cNvPicPr preferRelativeResize="0"/>
          <p:nvPr/>
        </p:nvPicPr>
        <p:blipFill rotWithShape="1">
          <a:blip r:embed="rId3">
            <a:alphaModFix/>
          </a:blip>
          <a:srcRect b="0" l="25892" r="0" t="0"/>
          <a:stretch/>
        </p:blipFill>
        <p:spPr>
          <a:xfrm>
            <a:off x="1348575" y="2404213"/>
            <a:ext cx="2509050" cy="2378575"/>
          </a:xfrm>
          <a:prstGeom prst="rect">
            <a:avLst/>
          </a:prstGeom>
          <a:noFill/>
          <a:ln>
            <a:noFill/>
          </a:ln>
        </p:spPr>
      </p:pic>
      <p:pic>
        <p:nvPicPr>
          <p:cNvPr id="176" name="Google Shape;176;p22"/>
          <p:cNvPicPr preferRelativeResize="0"/>
          <p:nvPr/>
        </p:nvPicPr>
        <p:blipFill>
          <a:blip r:embed="rId4">
            <a:alphaModFix/>
          </a:blip>
          <a:stretch>
            <a:fillRect/>
          </a:stretch>
        </p:blipFill>
        <p:spPr>
          <a:xfrm>
            <a:off x="4261600" y="2426675"/>
            <a:ext cx="3703126" cy="233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727800" y="556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Detailed Prototyping, Testing &amp; Iterations</a:t>
            </a:r>
            <a:endParaRPr/>
          </a:p>
        </p:txBody>
      </p:sp>
      <p:sp>
        <p:nvSpPr>
          <p:cNvPr id="182" name="Google Shape;182;p23"/>
          <p:cNvSpPr txBox="1"/>
          <p:nvPr/>
        </p:nvSpPr>
        <p:spPr>
          <a:xfrm>
            <a:off x="727800" y="1714500"/>
            <a:ext cx="3383100" cy="27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User engagement has always been important part of my project.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To make sure my designs were user </a:t>
            </a:r>
            <a:r>
              <a:rPr lang="en">
                <a:latin typeface="Lato"/>
                <a:ea typeface="Lato"/>
                <a:cs typeface="Lato"/>
                <a:sym typeface="Lato"/>
              </a:rPr>
              <a:t>centric I starting consulting with some interviewees early on. This helped me get some great feedback and kept them engaged with the project.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For this test I used the technique of A/B testing and with the feedback helped me with finalising my designs and layout.</a:t>
            </a:r>
            <a:endParaRPr>
              <a:latin typeface="Lato"/>
              <a:ea typeface="Lato"/>
              <a:cs typeface="Lato"/>
              <a:sym typeface="Lato"/>
            </a:endParaRPr>
          </a:p>
        </p:txBody>
      </p:sp>
      <p:pic>
        <p:nvPicPr>
          <p:cNvPr id="183" name="Google Shape;183;p23"/>
          <p:cNvPicPr preferRelativeResize="0"/>
          <p:nvPr/>
        </p:nvPicPr>
        <p:blipFill>
          <a:blip r:embed="rId3">
            <a:alphaModFix/>
          </a:blip>
          <a:stretch>
            <a:fillRect/>
          </a:stretch>
        </p:blipFill>
        <p:spPr>
          <a:xfrm>
            <a:off x="4633873" y="1399425"/>
            <a:ext cx="724548" cy="1642800"/>
          </a:xfrm>
          <a:prstGeom prst="rect">
            <a:avLst/>
          </a:prstGeom>
          <a:noFill/>
          <a:ln>
            <a:noFill/>
          </a:ln>
        </p:spPr>
      </p:pic>
      <p:pic>
        <p:nvPicPr>
          <p:cNvPr id="184" name="Google Shape;184;p23"/>
          <p:cNvPicPr preferRelativeResize="0"/>
          <p:nvPr/>
        </p:nvPicPr>
        <p:blipFill>
          <a:blip r:embed="rId4">
            <a:alphaModFix/>
          </a:blip>
          <a:stretch>
            <a:fillRect/>
          </a:stretch>
        </p:blipFill>
        <p:spPr>
          <a:xfrm>
            <a:off x="6480848" y="3205200"/>
            <a:ext cx="724548" cy="1642800"/>
          </a:xfrm>
          <a:prstGeom prst="rect">
            <a:avLst/>
          </a:prstGeom>
          <a:noFill/>
          <a:ln>
            <a:noFill/>
          </a:ln>
        </p:spPr>
      </p:pic>
      <p:pic>
        <p:nvPicPr>
          <p:cNvPr id="185" name="Google Shape;185;p23"/>
          <p:cNvPicPr preferRelativeResize="0"/>
          <p:nvPr/>
        </p:nvPicPr>
        <p:blipFill>
          <a:blip r:embed="rId5">
            <a:alphaModFix/>
          </a:blip>
          <a:stretch>
            <a:fillRect/>
          </a:stretch>
        </p:blipFill>
        <p:spPr>
          <a:xfrm>
            <a:off x="7271323" y="3205200"/>
            <a:ext cx="724548" cy="1642800"/>
          </a:xfrm>
          <a:prstGeom prst="rect">
            <a:avLst/>
          </a:prstGeom>
          <a:noFill/>
          <a:ln>
            <a:noFill/>
          </a:ln>
        </p:spPr>
      </p:pic>
      <p:pic>
        <p:nvPicPr>
          <p:cNvPr id="186" name="Google Shape;186;p23"/>
          <p:cNvPicPr preferRelativeResize="0"/>
          <p:nvPr/>
        </p:nvPicPr>
        <p:blipFill>
          <a:blip r:embed="rId6">
            <a:alphaModFix/>
          </a:blip>
          <a:stretch>
            <a:fillRect/>
          </a:stretch>
        </p:blipFill>
        <p:spPr>
          <a:xfrm>
            <a:off x="5557373" y="1399425"/>
            <a:ext cx="724548" cy="1642800"/>
          </a:xfrm>
          <a:prstGeom prst="rect">
            <a:avLst/>
          </a:prstGeom>
          <a:noFill/>
          <a:ln>
            <a:noFill/>
          </a:ln>
        </p:spPr>
      </p:pic>
      <p:pic>
        <p:nvPicPr>
          <p:cNvPr id="187" name="Google Shape;187;p23"/>
          <p:cNvPicPr preferRelativeResize="0"/>
          <p:nvPr/>
        </p:nvPicPr>
        <p:blipFill>
          <a:blip r:embed="rId7">
            <a:alphaModFix/>
          </a:blip>
          <a:stretch>
            <a:fillRect/>
          </a:stretch>
        </p:blipFill>
        <p:spPr>
          <a:xfrm>
            <a:off x="5557385" y="3205200"/>
            <a:ext cx="724548" cy="1642800"/>
          </a:xfrm>
          <a:prstGeom prst="rect">
            <a:avLst/>
          </a:prstGeom>
          <a:noFill/>
          <a:ln>
            <a:noFill/>
          </a:ln>
        </p:spPr>
      </p:pic>
      <p:pic>
        <p:nvPicPr>
          <p:cNvPr id="188" name="Google Shape;188;p23"/>
          <p:cNvPicPr preferRelativeResize="0"/>
          <p:nvPr/>
        </p:nvPicPr>
        <p:blipFill>
          <a:blip r:embed="rId8">
            <a:alphaModFix/>
          </a:blip>
          <a:stretch>
            <a:fillRect/>
          </a:stretch>
        </p:blipFill>
        <p:spPr>
          <a:xfrm>
            <a:off x="4684298" y="3205200"/>
            <a:ext cx="724548" cy="1642800"/>
          </a:xfrm>
          <a:prstGeom prst="rect">
            <a:avLst/>
          </a:prstGeom>
          <a:noFill/>
          <a:ln>
            <a:noFill/>
          </a:ln>
        </p:spPr>
      </p:pic>
      <p:pic>
        <p:nvPicPr>
          <p:cNvPr id="189" name="Google Shape;189;p23"/>
          <p:cNvPicPr preferRelativeResize="0"/>
          <p:nvPr/>
        </p:nvPicPr>
        <p:blipFill>
          <a:blip r:embed="rId9">
            <a:alphaModFix/>
          </a:blip>
          <a:stretch>
            <a:fillRect/>
          </a:stretch>
        </p:blipFill>
        <p:spPr>
          <a:xfrm>
            <a:off x="6480860" y="1443775"/>
            <a:ext cx="724548" cy="1642800"/>
          </a:xfrm>
          <a:prstGeom prst="rect">
            <a:avLst/>
          </a:prstGeom>
          <a:noFill/>
          <a:ln>
            <a:noFill/>
          </a:ln>
        </p:spPr>
      </p:pic>
      <p:pic>
        <p:nvPicPr>
          <p:cNvPr id="190" name="Google Shape;190;p23"/>
          <p:cNvPicPr preferRelativeResize="0"/>
          <p:nvPr/>
        </p:nvPicPr>
        <p:blipFill>
          <a:blip r:embed="rId10">
            <a:alphaModFix/>
          </a:blip>
          <a:stretch>
            <a:fillRect/>
          </a:stretch>
        </p:blipFill>
        <p:spPr>
          <a:xfrm>
            <a:off x="7262698" y="1443775"/>
            <a:ext cx="724548" cy="1642800"/>
          </a:xfrm>
          <a:prstGeom prst="rect">
            <a:avLst/>
          </a:prstGeom>
          <a:noFill/>
          <a:ln>
            <a:noFill/>
          </a:ln>
        </p:spPr>
      </p:pic>
      <p:pic>
        <p:nvPicPr>
          <p:cNvPr id="191" name="Google Shape;191;p23"/>
          <p:cNvPicPr preferRelativeResize="0"/>
          <p:nvPr/>
        </p:nvPicPr>
        <p:blipFill>
          <a:blip r:embed="rId11">
            <a:alphaModFix/>
          </a:blip>
          <a:stretch>
            <a:fillRect/>
          </a:stretch>
        </p:blipFill>
        <p:spPr>
          <a:xfrm>
            <a:off x="7372870" y="1712090"/>
            <a:ext cx="504215" cy="574071"/>
          </a:xfrm>
          <a:prstGeom prst="rect">
            <a:avLst/>
          </a:prstGeom>
          <a:noFill/>
          <a:ln>
            <a:noFill/>
          </a:ln>
        </p:spPr>
      </p:pic>
      <p:pic>
        <p:nvPicPr>
          <p:cNvPr id="192" name="Google Shape;192;p23"/>
          <p:cNvPicPr preferRelativeResize="0"/>
          <p:nvPr/>
        </p:nvPicPr>
        <p:blipFill>
          <a:blip r:embed="rId11">
            <a:alphaModFix/>
          </a:blip>
          <a:stretch>
            <a:fillRect/>
          </a:stretch>
        </p:blipFill>
        <p:spPr>
          <a:xfrm>
            <a:off x="6614745" y="1712090"/>
            <a:ext cx="504215" cy="57407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727800" y="5767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Wider </a:t>
            </a:r>
            <a:r>
              <a:rPr lang="en"/>
              <a:t>audience</a:t>
            </a:r>
            <a:r>
              <a:rPr lang="en"/>
              <a:t> Testing &amp; more Iterations</a:t>
            </a:r>
            <a:endParaRPr/>
          </a:p>
        </p:txBody>
      </p:sp>
      <p:sp>
        <p:nvSpPr>
          <p:cNvPr id="198" name="Google Shape;198;p24"/>
          <p:cNvSpPr txBox="1"/>
          <p:nvPr/>
        </p:nvSpPr>
        <p:spPr>
          <a:xfrm>
            <a:off x="727800" y="1443775"/>
            <a:ext cx="33930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99" name="Google Shape;199;p24"/>
          <p:cNvSpPr txBox="1"/>
          <p:nvPr/>
        </p:nvSpPr>
        <p:spPr>
          <a:xfrm>
            <a:off x="727800" y="1443775"/>
            <a:ext cx="3739500" cy="28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Using Lookback I sent my high-</a:t>
            </a:r>
            <a:r>
              <a:rPr lang="en"/>
              <a:t>fidelity</a:t>
            </a:r>
            <a:r>
              <a:rPr lang="en"/>
              <a:t> designs to a wider audience. I sent the link again to all those who wanted to be part of the process and gave them 2 weeks to give their feedbacks.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2 weeks I was able to look at how </a:t>
            </a:r>
            <a:r>
              <a:rPr lang="en"/>
              <a:t>individuals</a:t>
            </a:r>
            <a:r>
              <a:rPr lang="en"/>
              <a:t> interacted with my final design and areas where they go stuck.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allowed me to make some final </a:t>
            </a:r>
            <a:r>
              <a:rPr lang="en"/>
              <a:t>adjustments</a:t>
            </a:r>
            <a:r>
              <a:rPr lang="en"/>
              <a:t> and </a:t>
            </a:r>
            <a:r>
              <a:rPr lang="en"/>
              <a:t>iterations</a:t>
            </a:r>
            <a:r>
              <a:rPr lang="en"/>
              <a:t>.</a:t>
            </a:r>
            <a:endParaRPr/>
          </a:p>
        </p:txBody>
      </p:sp>
      <p:pic>
        <p:nvPicPr>
          <p:cNvPr id="200" name="Google Shape;200;p24"/>
          <p:cNvPicPr preferRelativeResize="0"/>
          <p:nvPr/>
        </p:nvPicPr>
        <p:blipFill>
          <a:blip r:embed="rId3">
            <a:alphaModFix/>
          </a:blip>
          <a:stretch>
            <a:fillRect/>
          </a:stretch>
        </p:blipFill>
        <p:spPr>
          <a:xfrm>
            <a:off x="4711250" y="1181587"/>
            <a:ext cx="4157875" cy="3513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727800" y="5759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Link</a:t>
            </a:r>
            <a:endParaRPr/>
          </a:p>
        </p:txBody>
      </p:sp>
      <p:pic>
        <p:nvPicPr>
          <p:cNvPr id="206" name="Google Shape;206;p25"/>
          <p:cNvPicPr preferRelativeResize="0"/>
          <p:nvPr/>
        </p:nvPicPr>
        <p:blipFill>
          <a:blip r:embed="rId3">
            <a:alphaModFix/>
          </a:blip>
          <a:stretch>
            <a:fillRect/>
          </a:stretch>
        </p:blipFill>
        <p:spPr>
          <a:xfrm rot="1095107">
            <a:off x="1386803" y="196465"/>
            <a:ext cx="6408646" cy="5237693"/>
          </a:xfrm>
          <a:prstGeom prst="rect">
            <a:avLst/>
          </a:prstGeom>
          <a:noFill/>
          <a:ln>
            <a:noFill/>
          </a:ln>
        </p:spPr>
      </p:pic>
      <p:sp>
        <p:nvSpPr>
          <p:cNvPr id="207" name="Google Shape;207;p25"/>
          <p:cNvSpPr txBox="1"/>
          <p:nvPr/>
        </p:nvSpPr>
        <p:spPr>
          <a:xfrm>
            <a:off x="6252025" y="3829450"/>
            <a:ext cx="2649300" cy="1056900"/>
          </a:xfrm>
          <a:prstGeom prst="rect">
            <a:avLst/>
          </a:prstGeom>
          <a:noFill/>
          <a:ln cap="flat" cmpd="sng" w="19050">
            <a:solidFill>
              <a:schemeClr val="accent3"/>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4"/>
              </a:rPr>
              <a:t>https://www.figma.com/proto/wUG01K9s4gCaYfM0k1pqxB/Morning-Drinks?node-id=41%3A13840&amp;scaling=scale-down</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727800" y="5648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Guide</a:t>
            </a:r>
            <a:endParaRPr/>
          </a:p>
        </p:txBody>
      </p:sp>
      <p:sp>
        <p:nvSpPr>
          <p:cNvPr id="213" name="Google Shape;213;p26"/>
          <p:cNvSpPr txBox="1"/>
          <p:nvPr/>
        </p:nvSpPr>
        <p:spPr>
          <a:xfrm>
            <a:off x="192575" y="4580925"/>
            <a:ext cx="8680200" cy="441900"/>
          </a:xfrm>
          <a:prstGeom prst="rect">
            <a:avLst/>
          </a:prstGeom>
          <a:noFill/>
          <a:ln cap="flat" cmpd="sng" w="9525">
            <a:solidFill>
              <a:schemeClr val="accent3"/>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Link to Zeplin Style Guide: </a:t>
            </a:r>
            <a:r>
              <a:rPr lang="en" u="sng">
                <a:solidFill>
                  <a:schemeClr val="hlink"/>
                </a:solidFill>
                <a:latin typeface="Lato"/>
                <a:ea typeface="Lato"/>
                <a:cs typeface="Lato"/>
                <a:sym typeface="Lato"/>
                <a:hlinkClick r:id="rId3"/>
              </a:rPr>
              <a:t>https://scene.zeplin.io/project/5fa556236ea59404d58c096c</a:t>
            </a:r>
            <a:endParaRPr>
              <a:latin typeface="Lato"/>
              <a:ea typeface="Lato"/>
              <a:cs typeface="Lato"/>
              <a:sym typeface="Lato"/>
            </a:endParaRPr>
          </a:p>
        </p:txBody>
      </p:sp>
      <p:pic>
        <p:nvPicPr>
          <p:cNvPr id="214" name="Google Shape;214;p26"/>
          <p:cNvPicPr preferRelativeResize="0"/>
          <p:nvPr/>
        </p:nvPicPr>
        <p:blipFill>
          <a:blip r:embed="rId4">
            <a:alphaModFix/>
          </a:blip>
          <a:stretch>
            <a:fillRect/>
          </a:stretch>
        </p:blipFill>
        <p:spPr>
          <a:xfrm>
            <a:off x="192575" y="1473500"/>
            <a:ext cx="4046681" cy="2906501"/>
          </a:xfrm>
          <a:prstGeom prst="rect">
            <a:avLst/>
          </a:prstGeom>
          <a:noFill/>
          <a:ln>
            <a:noFill/>
          </a:ln>
        </p:spPr>
      </p:pic>
      <p:pic>
        <p:nvPicPr>
          <p:cNvPr id="215" name="Google Shape;215;p26"/>
          <p:cNvPicPr preferRelativeResize="0"/>
          <p:nvPr/>
        </p:nvPicPr>
        <p:blipFill rotWithShape="1">
          <a:blip r:embed="rId5">
            <a:alphaModFix/>
          </a:blip>
          <a:srcRect b="0" l="0" r="40712" t="0"/>
          <a:stretch/>
        </p:blipFill>
        <p:spPr>
          <a:xfrm>
            <a:off x="4479386" y="1473500"/>
            <a:ext cx="4393389" cy="2906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727800" y="5648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 learned</a:t>
            </a:r>
            <a:endParaRPr/>
          </a:p>
        </p:txBody>
      </p:sp>
      <p:sp>
        <p:nvSpPr>
          <p:cNvPr id="221" name="Google Shape;221;p27"/>
          <p:cNvSpPr txBox="1"/>
          <p:nvPr/>
        </p:nvSpPr>
        <p:spPr>
          <a:xfrm>
            <a:off x="727800" y="1374550"/>
            <a:ext cx="3373800" cy="26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 learned how to engage with the user and understand needs and requirements.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 also learned and </a:t>
            </a:r>
            <a:r>
              <a:rPr lang="en">
                <a:latin typeface="Lato"/>
                <a:ea typeface="Lato"/>
                <a:cs typeface="Lato"/>
                <a:sym typeface="Lato"/>
              </a:rPr>
              <a:t>developed</a:t>
            </a:r>
            <a:r>
              <a:rPr lang="en">
                <a:latin typeface="Lato"/>
                <a:ea typeface="Lato"/>
                <a:cs typeface="Lato"/>
                <a:sym typeface="Lato"/>
              </a:rPr>
              <a:t> my Figma knowledge.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aim was to create a </a:t>
            </a:r>
            <a:r>
              <a:rPr lang="en">
                <a:latin typeface="Lato"/>
                <a:ea typeface="Lato"/>
                <a:cs typeface="Lato"/>
                <a:sym typeface="Lato"/>
              </a:rPr>
              <a:t>product</a:t>
            </a:r>
            <a:r>
              <a:rPr lang="en">
                <a:latin typeface="Lato"/>
                <a:ea typeface="Lato"/>
                <a:cs typeface="Lato"/>
                <a:sym typeface="Lato"/>
              </a:rPr>
              <a:t> which helps cafe staff and customers stay safe during these tough times and I really hope Morning Drinks can help towards achieving that goal.</a:t>
            </a:r>
            <a:endParaRPr>
              <a:latin typeface="Lato"/>
              <a:ea typeface="Lato"/>
              <a:cs typeface="Lato"/>
              <a:sym typeface="Lato"/>
            </a:endParaRPr>
          </a:p>
        </p:txBody>
      </p:sp>
      <p:pic>
        <p:nvPicPr>
          <p:cNvPr id="222" name="Google Shape;222;p27"/>
          <p:cNvPicPr preferRelativeResize="0"/>
          <p:nvPr/>
        </p:nvPicPr>
        <p:blipFill>
          <a:blip r:embed="rId3">
            <a:alphaModFix/>
          </a:blip>
          <a:stretch>
            <a:fillRect/>
          </a:stretch>
        </p:blipFill>
        <p:spPr>
          <a:xfrm>
            <a:off x="5029400" y="807675"/>
            <a:ext cx="3115541" cy="3738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39350" y="588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used for the project</a:t>
            </a:r>
            <a:endParaRPr/>
          </a:p>
        </p:txBody>
      </p:sp>
      <p:pic>
        <p:nvPicPr>
          <p:cNvPr id="94" name="Google Shape;94;p14"/>
          <p:cNvPicPr preferRelativeResize="0"/>
          <p:nvPr/>
        </p:nvPicPr>
        <p:blipFill>
          <a:blip r:embed="rId3">
            <a:alphaModFix/>
          </a:blip>
          <a:stretch>
            <a:fillRect/>
          </a:stretch>
        </p:blipFill>
        <p:spPr>
          <a:xfrm>
            <a:off x="2354950" y="1868237"/>
            <a:ext cx="509900" cy="509900"/>
          </a:xfrm>
          <a:prstGeom prst="rect">
            <a:avLst/>
          </a:prstGeom>
          <a:noFill/>
          <a:ln>
            <a:noFill/>
          </a:ln>
        </p:spPr>
      </p:pic>
      <p:pic>
        <p:nvPicPr>
          <p:cNvPr id="95" name="Google Shape;95;p14"/>
          <p:cNvPicPr preferRelativeResize="0"/>
          <p:nvPr/>
        </p:nvPicPr>
        <p:blipFill>
          <a:blip r:embed="rId4">
            <a:alphaModFix/>
          </a:blip>
          <a:stretch>
            <a:fillRect/>
          </a:stretch>
        </p:blipFill>
        <p:spPr>
          <a:xfrm>
            <a:off x="3225113" y="1829438"/>
            <a:ext cx="587500" cy="587500"/>
          </a:xfrm>
          <a:prstGeom prst="rect">
            <a:avLst/>
          </a:prstGeom>
          <a:noFill/>
          <a:ln>
            <a:noFill/>
          </a:ln>
        </p:spPr>
      </p:pic>
      <p:pic>
        <p:nvPicPr>
          <p:cNvPr id="96" name="Google Shape;96;p14"/>
          <p:cNvPicPr preferRelativeResize="0"/>
          <p:nvPr/>
        </p:nvPicPr>
        <p:blipFill>
          <a:blip r:embed="rId5">
            <a:alphaModFix/>
          </a:blip>
          <a:stretch>
            <a:fillRect/>
          </a:stretch>
        </p:blipFill>
        <p:spPr>
          <a:xfrm>
            <a:off x="4172887" y="1868238"/>
            <a:ext cx="509900" cy="509900"/>
          </a:xfrm>
          <a:prstGeom prst="rect">
            <a:avLst/>
          </a:prstGeom>
          <a:noFill/>
          <a:ln>
            <a:noFill/>
          </a:ln>
        </p:spPr>
      </p:pic>
      <p:pic>
        <p:nvPicPr>
          <p:cNvPr id="97" name="Google Shape;97;p14"/>
          <p:cNvPicPr preferRelativeResize="0"/>
          <p:nvPr/>
        </p:nvPicPr>
        <p:blipFill>
          <a:blip r:embed="rId6">
            <a:alphaModFix/>
          </a:blip>
          <a:stretch>
            <a:fillRect/>
          </a:stretch>
        </p:blipFill>
        <p:spPr>
          <a:xfrm>
            <a:off x="4977737" y="1829438"/>
            <a:ext cx="587500" cy="587500"/>
          </a:xfrm>
          <a:prstGeom prst="rect">
            <a:avLst/>
          </a:prstGeom>
          <a:noFill/>
          <a:ln>
            <a:noFill/>
          </a:ln>
        </p:spPr>
      </p:pic>
      <p:pic>
        <p:nvPicPr>
          <p:cNvPr id="98" name="Google Shape;98;p14"/>
          <p:cNvPicPr preferRelativeResize="0"/>
          <p:nvPr/>
        </p:nvPicPr>
        <p:blipFill>
          <a:blip r:embed="rId7">
            <a:alphaModFix/>
          </a:blip>
          <a:stretch>
            <a:fillRect/>
          </a:stretch>
        </p:blipFill>
        <p:spPr>
          <a:xfrm>
            <a:off x="5900400" y="1907038"/>
            <a:ext cx="1072300" cy="509900"/>
          </a:xfrm>
          <a:prstGeom prst="rect">
            <a:avLst/>
          </a:prstGeom>
          <a:noFill/>
          <a:ln>
            <a:noFill/>
          </a:ln>
        </p:spPr>
      </p:pic>
      <p:sp>
        <p:nvSpPr>
          <p:cNvPr id="99" name="Google Shape;99;p14"/>
          <p:cNvSpPr txBox="1"/>
          <p:nvPr/>
        </p:nvSpPr>
        <p:spPr>
          <a:xfrm>
            <a:off x="2147900" y="2490188"/>
            <a:ext cx="9240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Procreate</a:t>
            </a:r>
            <a:endParaRPr sz="1300">
              <a:latin typeface="Lato"/>
              <a:ea typeface="Lato"/>
              <a:cs typeface="Lato"/>
              <a:sym typeface="Lato"/>
            </a:endParaRPr>
          </a:p>
        </p:txBody>
      </p:sp>
      <p:sp>
        <p:nvSpPr>
          <p:cNvPr id="100" name="Google Shape;100;p14"/>
          <p:cNvSpPr txBox="1"/>
          <p:nvPr/>
        </p:nvSpPr>
        <p:spPr>
          <a:xfrm>
            <a:off x="3184513" y="2490188"/>
            <a:ext cx="668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Figma</a:t>
            </a:r>
            <a:endParaRPr sz="1300">
              <a:latin typeface="Lato"/>
              <a:ea typeface="Lato"/>
              <a:cs typeface="Lato"/>
              <a:sym typeface="Lato"/>
            </a:endParaRPr>
          </a:p>
        </p:txBody>
      </p:sp>
      <p:sp>
        <p:nvSpPr>
          <p:cNvPr id="101" name="Google Shape;101;p14"/>
          <p:cNvSpPr txBox="1"/>
          <p:nvPr/>
        </p:nvSpPr>
        <p:spPr>
          <a:xfrm>
            <a:off x="4134125" y="2490188"/>
            <a:ext cx="5874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Miro</a:t>
            </a:r>
            <a:endParaRPr sz="1300">
              <a:latin typeface="Lato"/>
              <a:ea typeface="Lato"/>
              <a:cs typeface="Lato"/>
              <a:sym typeface="Lato"/>
            </a:endParaRPr>
          </a:p>
        </p:txBody>
      </p:sp>
      <p:sp>
        <p:nvSpPr>
          <p:cNvPr id="102" name="Google Shape;102;p14"/>
          <p:cNvSpPr txBox="1"/>
          <p:nvPr/>
        </p:nvSpPr>
        <p:spPr>
          <a:xfrm>
            <a:off x="4956550" y="2490188"/>
            <a:ext cx="668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Zeplin</a:t>
            </a:r>
            <a:endParaRPr sz="1300">
              <a:latin typeface="Lato"/>
              <a:ea typeface="Lato"/>
              <a:cs typeface="Lato"/>
              <a:sym typeface="Lato"/>
            </a:endParaRPr>
          </a:p>
        </p:txBody>
      </p:sp>
      <p:sp>
        <p:nvSpPr>
          <p:cNvPr id="103" name="Google Shape;103;p14"/>
          <p:cNvSpPr txBox="1"/>
          <p:nvPr/>
        </p:nvSpPr>
        <p:spPr>
          <a:xfrm>
            <a:off x="5860275" y="2490188"/>
            <a:ext cx="10722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Lookback</a:t>
            </a:r>
            <a:endParaRPr sz="1300">
              <a:latin typeface="Lato"/>
              <a:ea typeface="Lato"/>
              <a:cs typeface="Lato"/>
              <a:sym typeface="Lato"/>
            </a:endParaRPr>
          </a:p>
        </p:txBody>
      </p:sp>
      <p:pic>
        <p:nvPicPr>
          <p:cNvPr id="104" name="Google Shape;104;p14"/>
          <p:cNvPicPr preferRelativeResize="0"/>
          <p:nvPr/>
        </p:nvPicPr>
        <p:blipFill>
          <a:blip r:embed="rId8">
            <a:alphaModFix/>
          </a:blip>
          <a:stretch>
            <a:fillRect/>
          </a:stretch>
        </p:blipFill>
        <p:spPr>
          <a:xfrm>
            <a:off x="2887875" y="2908938"/>
            <a:ext cx="587500" cy="529719"/>
          </a:xfrm>
          <a:prstGeom prst="rect">
            <a:avLst/>
          </a:prstGeom>
          <a:noFill/>
          <a:ln>
            <a:noFill/>
          </a:ln>
        </p:spPr>
      </p:pic>
      <p:sp>
        <p:nvSpPr>
          <p:cNvPr id="105" name="Google Shape;105;p14"/>
          <p:cNvSpPr txBox="1"/>
          <p:nvPr/>
        </p:nvSpPr>
        <p:spPr>
          <a:xfrm>
            <a:off x="2719625" y="3514863"/>
            <a:ext cx="924000" cy="5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Affinity Photo</a:t>
            </a:r>
            <a:endParaRPr sz="1300">
              <a:latin typeface="Lato"/>
              <a:ea typeface="Lato"/>
              <a:cs typeface="Lato"/>
              <a:sym typeface="Lato"/>
            </a:endParaRPr>
          </a:p>
        </p:txBody>
      </p:sp>
      <p:pic>
        <p:nvPicPr>
          <p:cNvPr id="106" name="Google Shape;106;p14"/>
          <p:cNvPicPr preferRelativeResize="0"/>
          <p:nvPr/>
        </p:nvPicPr>
        <p:blipFill rotWithShape="1">
          <a:blip r:embed="rId9">
            <a:alphaModFix/>
          </a:blip>
          <a:srcRect b="17629" l="14098" r="14005" t="17198"/>
          <a:stretch/>
        </p:blipFill>
        <p:spPr>
          <a:xfrm>
            <a:off x="3796850" y="2905988"/>
            <a:ext cx="587500" cy="532545"/>
          </a:xfrm>
          <a:prstGeom prst="rect">
            <a:avLst/>
          </a:prstGeom>
          <a:noFill/>
          <a:ln>
            <a:noFill/>
          </a:ln>
        </p:spPr>
      </p:pic>
      <p:sp>
        <p:nvSpPr>
          <p:cNvPr id="107" name="Google Shape;107;p14"/>
          <p:cNvSpPr txBox="1"/>
          <p:nvPr/>
        </p:nvSpPr>
        <p:spPr>
          <a:xfrm>
            <a:off x="3628600" y="3589663"/>
            <a:ext cx="9240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Mobbin</a:t>
            </a:r>
            <a:endParaRPr sz="1300">
              <a:latin typeface="Lato"/>
              <a:ea typeface="Lato"/>
              <a:cs typeface="Lato"/>
              <a:sym typeface="Lato"/>
            </a:endParaRPr>
          </a:p>
        </p:txBody>
      </p:sp>
      <p:pic>
        <p:nvPicPr>
          <p:cNvPr id="108" name="Google Shape;108;p14"/>
          <p:cNvPicPr preferRelativeResize="0"/>
          <p:nvPr/>
        </p:nvPicPr>
        <p:blipFill>
          <a:blip r:embed="rId10">
            <a:alphaModFix/>
          </a:blip>
          <a:stretch>
            <a:fillRect/>
          </a:stretch>
        </p:blipFill>
        <p:spPr>
          <a:xfrm>
            <a:off x="4798488" y="2905988"/>
            <a:ext cx="402113" cy="532550"/>
          </a:xfrm>
          <a:prstGeom prst="rect">
            <a:avLst/>
          </a:prstGeom>
          <a:noFill/>
          <a:ln>
            <a:noFill/>
          </a:ln>
        </p:spPr>
      </p:pic>
      <p:sp>
        <p:nvSpPr>
          <p:cNvPr id="109" name="Google Shape;109;p14"/>
          <p:cNvSpPr txBox="1"/>
          <p:nvPr/>
        </p:nvSpPr>
        <p:spPr>
          <a:xfrm>
            <a:off x="4537550" y="3589663"/>
            <a:ext cx="924000" cy="5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Google Docs</a:t>
            </a:r>
            <a:endParaRPr sz="1300">
              <a:latin typeface="Lato"/>
              <a:ea typeface="Lato"/>
              <a:cs typeface="Lato"/>
              <a:sym typeface="Lato"/>
            </a:endParaRPr>
          </a:p>
        </p:txBody>
      </p:sp>
      <p:pic>
        <p:nvPicPr>
          <p:cNvPr id="110" name="Google Shape;110;p14"/>
          <p:cNvPicPr preferRelativeResize="0"/>
          <p:nvPr/>
        </p:nvPicPr>
        <p:blipFill>
          <a:blip r:embed="rId11">
            <a:alphaModFix/>
          </a:blip>
          <a:stretch>
            <a:fillRect/>
          </a:stretch>
        </p:blipFill>
        <p:spPr>
          <a:xfrm>
            <a:off x="5614750" y="2905988"/>
            <a:ext cx="587500" cy="587500"/>
          </a:xfrm>
          <a:prstGeom prst="rect">
            <a:avLst/>
          </a:prstGeom>
          <a:noFill/>
          <a:ln>
            <a:noFill/>
          </a:ln>
        </p:spPr>
      </p:pic>
      <p:sp>
        <p:nvSpPr>
          <p:cNvPr id="111" name="Google Shape;111;p14"/>
          <p:cNvSpPr txBox="1"/>
          <p:nvPr/>
        </p:nvSpPr>
        <p:spPr>
          <a:xfrm>
            <a:off x="5417263" y="3589663"/>
            <a:ext cx="9825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Lato"/>
                <a:ea typeface="Lato"/>
                <a:cs typeface="Lato"/>
                <a:sym typeface="Lato"/>
              </a:rPr>
              <a:t>Whimsical</a:t>
            </a:r>
            <a:endParaRPr sz="1300">
              <a:latin typeface="Lato"/>
              <a:ea typeface="Lato"/>
              <a:cs typeface="Lato"/>
              <a:sym typeface="Lato"/>
            </a:endParaRPr>
          </a:p>
        </p:txBody>
      </p:sp>
      <p:sp>
        <p:nvSpPr>
          <p:cNvPr id="112" name="Google Shape;112;p14"/>
          <p:cNvSpPr/>
          <p:nvPr/>
        </p:nvSpPr>
        <p:spPr>
          <a:xfrm>
            <a:off x="1883850" y="1692200"/>
            <a:ext cx="5376300" cy="2560800"/>
          </a:xfrm>
          <a:prstGeom prst="rect">
            <a:avLst/>
          </a:prstGeom>
          <a:noFill/>
          <a:ln cap="flat" cmpd="sng" w="38100">
            <a:solidFill>
              <a:srgbClr val="B45F06"/>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5"/>
          <p:cNvSpPr txBox="1"/>
          <p:nvPr>
            <p:ph idx="1" type="body"/>
          </p:nvPr>
        </p:nvSpPr>
        <p:spPr>
          <a:xfrm>
            <a:off x="779675" y="1526350"/>
            <a:ext cx="3630600" cy="28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Morning Drinks is an app for office cafes. During the </a:t>
            </a:r>
            <a:r>
              <a:rPr lang="en"/>
              <a:t>Coronavirus</a:t>
            </a:r>
            <a:r>
              <a:rPr lang="en"/>
              <a:t> outbreak it is </a:t>
            </a:r>
            <a:r>
              <a:rPr lang="en"/>
              <a:t>essential</a:t>
            </a:r>
            <a:r>
              <a:rPr lang="en"/>
              <a:t> that office staff maintain their distance and avoid crowded places.</a:t>
            </a:r>
            <a:endParaRPr/>
          </a:p>
          <a:p>
            <a:pPr indent="0" lvl="0" marL="0" rtl="0" algn="l">
              <a:spcBef>
                <a:spcPts val="1600"/>
              </a:spcBef>
              <a:spcAft>
                <a:spcPts val="1600"/>
              </a:spcAft>
              <a:buNone/>
            </a:pPr>
            <a:r>
              <a:rPr lang="en"/>
              <a:t>The app can be used by office staff to order and pay for their coffee while they are on their desks. The app will give the user approximate time till the coffee will be ready to collect. This means the cafe customer will spend less time in cafe and will speed up the flow of customer </a:t>
            </a:r>
            <a:r>
              <a:rPr lang="en"/>
              <a:t>drastically</a:t>
            </a:r>
            <a:r>
              <a:rPr lang="en"/>
              <a:t>.</a:t>
            </a:r>
            <a:endParaRPr/>
          </a:p>
        </p:txBody>
      </p:sp>
      <p:sp>
        <p:nvSpPr>
          <p:cNvPr id="118" name="Google Shape;118;p15"/>
          <p:cNvSpPr txBox="1"/>
          <p:nvPr>
            <p:ph type="title"/>
          </p:nvPr>
        </p:nvSpPr>
        <p:spPr>
          <a:xfrm>
            <a:off x="727650" y="57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‘Morning Drinks’? And Why?	</a:t>
            </a:r>
            <a:endParaRPr/>
          </a:p>
        </p:txBody>
      </p:sp>
      <p:pic>
        <p:nvPicPr>
          <p:cNvPr id="119" name="Google Shape;119;p15"/>
          <p:cNvPicPr preferRelativeResize="0"/>
          <p:nvPr/>
        </p:nvPicPr>
        <p:blipFill>
          <a:blip r:embed="rId3">
            <a:alphaModFix/>
          </a:blip>
          <a:stretch>
            <a:fillRect/>
          </a:stretch>
        </p:blipFill>
        <p:spPr>
          <a:xfrm>
            <a:off x="4572000" y="1526350"/>
            <a:ext cx="4372425" cy="2562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6"/>
          <p:cNvSpPr txBox="1"/>
          <p:nvPr>
            <p:ph type="title"/>
          </p:nvPr>
        </p:nvSpPr>
        <p:spPr>
          <a:xfrm>
            <a:off x="727650" y="615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125" name="Google Shape;125;p16"/>
          <p:cNvSpPr txBox="1"/>
          <p:nvPr>
            <p:ph idx="1" type="body"/>
          </p:nvPr>
        </p:nvSpPr>
        <p:spPr>
          <a:xfrm>
            <a:off x="727650" y="1636850"/>
            <a:ext cx="48021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an which allows users to:</a:t>
            </a:r>
            <a:endParaRPr/>
          </a:p>
          <a:p>
            <a:pPr indent="-311150" lvl="0" marL="457200" rtl="0" algn="l">
              <a:spcBef>
                <a:spcPts val="1600"/>
              </a:spcBef>
              <a:spcAft>
                <a:spcPts val="0"/>
              </a:spcAft>
              <a:buSzPts val="1300"/>
              <a:buChar char="●"/>
            </a:pPr>
            <a:r>
              <a:rPr lang="en"/>
              <a:t>order their </a:t>
            </a:r>
            <a:r>
              <a:rPr lang="en"/>
              <a:t>choice</a:t>
            </a:r>
            <a:r>
              <a:rPr lang="en"/>
              <a:t> of drink from their desk</a:t>
            </a:r>
            <a:endParaRPr/>
          </a:p>
          <a:p>
            <a:pPr indent="-311150" lvl="0" marL="457200" rtl="0" algn="l">
              <a:spcBef>
                <a:spcPts val="0"/>
              </a:spcBef>
              <a:spcAft>
                <a:spcPts val="0"/>
              </a:spcAft>
              <a:buSzPts val="1300"/>
              <a:buChar char="●"/>
            </a:pPr>
            <a:r>
              <a:rPr lang="en"/>
              <a:t>to pay for their drinks</a:t>
            </a:r>
            <a:endParaRPr/>
          </a:p>
          <a:p>
            <a:pPr indent="-311150" lvl="0" marL="457200" rtl="0" algn="l">
              <a:spcBef>
                <a:spcPts val="0"/>
              </a:spcBef>
              <a:spcAft>
                <a:spcPts val="0"/>
              </a:spcAft>
              <a:buSzPts val="1300"/>
              <a:buChar char="●"/>
            </a:pPr>
            <a:r>
              <a:rPr lang="en"/>
              <a:t>to track and know when their drinks are ready</a:t>
            </a:r>
            <a:endParaRPr/>
          </a:p>
          <a:p>
            <a:pPr indent="-311150" lvl="0" marL="457200" rtl="0" algn="l">
              <a:spcBef>
                <a:spcPts val="0"/>
              </a:spcBef>
              <a:spcAft>
                <a:spcPts val="0"/>
              </a:spcAft>
              <a:buSzPts val="1300"/>
              <a:buChar char="●"/>
            </a:pPr>
            <a:r>
              <a:rPr lang="en"/>
              <a:t>t</a:t>
            </a:r>
            <a:r>
              <a:rPr lang="en"/>
              <a:t>o save some drinks as </a:t>
            </a:r>
            <a:r>
              <a:rPr lang="en"/>
              <a:t>favorite, to the make the process even quicker for them.</a:t>
            </a:r>
            <a:endParaRPr/>
          </a:p>
          <a:p>
            <a:pPr indent="-311150" lvl="0" marL="457200" rtl="0" algn="l">
              <a:spcBef>
                <a:spcPts val="0"/>
              </a:spcBef>
              <a:spcAft>
                <a:spcPts val="0"/>
              </a:spcAft>
              <a:buSzPts val="1300"/>
              <a:buChar char="●"/>
            </a:pPr>
            <a:r>
              <a:rPr lang="en"/>
              <a:t>Order multiple drinks at a time</a:t>
            </a:r>
            <a:r>
              <a:rPr lang="en"/>
              <a:t> </a:t>
            </a:r>
            <a:endParaRPr/>
          </a:p>
        </p:txBody>
      </p:sp>
      <p:pic>
        <p:nvPicPr>
          <p:cNvPr id="126" name="Google Shape;126;p16"/>
          <p:cNvPicPr preferRelativeResize="0"/>
          <p:nvPr/>
        </p:nvPicPr>
        <p:blipFill>
          <a:blip r:embed="rId3">
            <a:alphaModFix/>
          </a:blip>
          <a:stretch>
            <a:fillRect/>
          </a:stretch>
        </p:blipFill>
        <p:spPr>
          <a:xfrm>
            <a:off x="5529760" y="1526000"/>
            <a:ext cx="3018690" cy="226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7"/>
          <p:cNvSpPr txBox="1"/>
          <p:nvPr>
            <p:ph type="title"/>
          </p:nvPr>
        </p:nvSpPr>
        <p:spPr>
          <a:xfrm>
            <a:off x="727650" y="575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&amp; Solutions</a:t>
            </a:r>
            <a:endParaRPr/>
          </a:p>
        </p:txBody>
      </p:sp>
      <p:sp>
        <p:nvSpPr>
          <p:cNvPr id="132" name="Google Shape;132;p17"/>
          <p:cNvSpPr txBox="1"/>
          <p:nvPr/>
        </p:nvSpPr>
        <p:spPr>
          <a:xfrm>
            <a:off x="522775" y="1556825"/>
            <a:ext cx="1225200" cy="404700"/>
          </a:xfrm>
          <a:prstGeom prst="rect">
            <a:avLst/>
          </a:prstGeom>
          <a:noFill/>
          <a:ln cap="flat" cmpd="sng" w="2857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Problems</a:t>
            </a:r>
            <a:endParaRPr sz="1800">
              <a:latin typeface="Lato"/>
              <a:ea typeface="Lato"/>
              <a:cs typeface="Lato"/>
              <a:sym typeface="Lato"/>
            </a:endParaRPr>
          </a:p>
        </p:txBody>
      </p:sp>
      <p:cxnSp>
        <p:nvCxnSpPr>
          <p:cNvPr id="133" name="Google Shape;133;p17"/>
          <p:cNvCxnSpPr/>
          <p:nvPr/>
        </p:nvCxnSpPr>
        <p:spPr>
          <a:xfrm>
            <a:off x="4572000" y="1225500"/>
            <a:ext cx="0" cy="3918000"/>
          </a:xfrm>
          <a:prstGeom prst="straightConnector1">
            <a:avLst/>
          </a:prstGeom>
          <a:noFill/>
          <a:ln cap="flat" cmpd="sng" w="28575">
            <a:solidFill>
              <a:schemeClr val="dk2"/>
            </a:solidFill>
            <a:prstDash val="dash"/>
            <a:round/>
            <a:headEnd len="med" w="med" type="none"/>
            <a:tailEnd len="med" w="med" type="none"/>
          </a:ln>
        </p:spPr>
      </p:cxnSp>
      <p:sp>
        <p:nvSpPr>
          <p:cNvPr id="134" name="Google Shape;134;p17"/>
          <p:cNvSpPr txBox="1"/>
          <p:nvPr/>
        </p:nvSpPr>
        <p:spPr>
          <a:xfrm>
            <a:off x="522775" y="2237600"/>
            <a:ext cx="3626700" cy="2099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accent1"/>
                </a:solidFill>
                <a:latin typeface="Lato"/>
                <a:ea typeface="Lato"/>
                <a:cs typeface="Lato"/>
                <a:sym typeface="Lato"/>
              </a:rPr>
              <a:t>App needs to let users pick from their choice of drink.</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a:p>
            <a:pPr indent="0" lvl="0" marL="457200" rtl="0" algn="l">
              <a:spcBef>
                <a:spcPts val="0"/>
              </a:spcBef>
              <a:spcAft>
                <a:spcPts val="0"/>
              </a:spcAft>
              <a:buNone/>
            </a:pPr>
            <a:r>
              <a:rPr lang="en">
                <a:solidFill>
                  <a:schemeClr val="accent1"/>
                </a:solidFill>
                <a:latin typeface="Lato"/>
                <a:ea typeface="Lato"/>
                <a:cs typeface="Lato"/>
                <a:sym typeface="Lato"/>
              </a:rPr>
              <a:t>App needs to update users on when their drink will be ready.</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a:p>
            <a:pPr indent="0" lvl="0" marL="457200" rtl="0" algn="l">
              <a:spcBef>
                <a:spcPts val="0"/>
              </a:spcBef>
              <a:spcAft>
                <a:spcPts val="0"/>
              </a:spcAft>
              <a:buNone/>
            </a:pPr>
            <a:r>
              <a:rPr lang="en">
                <a:solidFill>
                  <a:schemeClr val="accent1"/>
                </a:solidFill>
                <a:latin typeface="Lato"/>
                <a:ea typeface="Lato"/>
                <a:cs typeface="Lato"/>
                <a:sym typeface="Lato"/>
              </a:rPr>
              <a:t>During the pandemic having to wait for the drinks in the cafe will put customers and staff at risk.</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p:txBody>
      </p:sp>
      <p:sp>
        <p:nvSpPr>
          <p:cNvPr id="135" name="Google Shape;135;p17"/>
          <p:cNvSpPr txBox="1"/>
          <p:nvPr/>
        </p:nvSpPr>
        <p:spPr>
          <a:xfrm>
            <a:off x="4954075" y="1556821"/>
            <a:ext cx="1123500" cy="404700"/>
          </a:xfrm>
          <a:prstGeom prst="rect">
            <a:avLst/>
          </a:prstGeom>
          <a:noFill/>
          <a:ln cap="flat" cmpd="sng" w="28575">
            <a:solidFill>
              <a:schemeClr val="accent3"/>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Solutions</a:t>
            </a:r>
            <a:endParaRPr sz="1800">
              <a:latin typeface="Lato"/>
              <a:ea typeface="Lato"/>
              <a:cs typeface="Lato"/>
              <a:sym typeface="Lato"/>
            </a:endParaRPr>
          </a:p>
        </p:txBody>
      </p:sp>
      <p:sp>
        <p:nvSpPr>
          <p:cNvPr id="136" name="Google Shape;136;p17"/>
          <p:cNvSpPr txBox="1"/>
          <p:nvPr/>
        </p:nvSpPr>
        <p:spPr>
          <a:xfrm>
            <a:off x="5135100" y="2237600"/>
            <a:ext cx="3626700" cy="2367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accent1"/>
                </a:solidFill>
                <a:latin typeface="Lato"/>
                <a:ea typeface="Lato"/>
                <a:cs typeface="Lato"/>
                <a:sym typeface="Lato"/>
              </a:rPr>
              <a:t>App needs to have all drinks from the menu.</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a:p>
            <a:pPr indent="0" lvl="0" marL="457200" rtl="0" algn="l">
              <a:spcBef>
                <a:spcPts val="0"/>
              </a:spcBef>
              <a:spcAft>
                <a:spcPts val="0"/>
              </a:spcAft>
              <a:buNone/>
            </a:pPr>
            <a:r>
              <a:rPr lang="en">
                <a:solidFill>
                  <a:schemeClr val="accent1"/>
                </a:solidFill>
                <a:latin typeface="Lato"/>
                <a:ea typeface="Lato"/>
                <a:cs typeface="Lato"/>
                <a:sym typeface="Lato"/>
              </a:rPr>
              <a:t>Estimate time till the drink will be ready and update in case </a:t>
            </a:r>
            <a:r>
              <a:rPr lang="en">
                <a:solidFill>
                  <a:schemeClr val="accent1"/>
                </a:solidFill>
                <a:latin typeface="Lato"/>
                <a:ea typeface="Lato"/>
                <a:cs typeface="Lato"/>
                <a:sym typeface="Lato"/>
              </a:rPr>
              <a:t>there</a:t>
            </a:r>
            <a:r>
              <a:rPr lang="en">
                <a:solidFill>
                  <a:schemeClr val="accent1"/>
                </a:solidFill>
                <a:latin typeface="Lato"/>
                <a:ea typeface="Lato"/>
                <a:cs typeface="Lato"/>
                <a:sym typeface="Lato"/>
              </a:rPr>
              <a:t> is delay</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a:p>
            <a:pPr indent="0" lvl="0" marL="457200" rtl="0" algn="l">
              <a:spcBef>
                <a:spcPts val="0"/>
              </a:spcBef>
              <a:spcAft>
                <a:spcPts val="0"/>
              </a:spcAft>
              <a:buNone/>
            </a:pPr>
            <a:r>
              <a:rPr lang="en">
                <a:solidFill>
                  <a:schemeClr val="accent1"/>
                </a:solidFill>
                <a:latin typeface="Lato"/>
                <a:ea typeface="Lato"/>
                <a:cs typeface="Lato"/>
                <a:sym typeface="Lato"/>
              </a:rPr>
              <a:t>App needs to take payments so users don’t have to queue in the cafe to make payment.</a:t>
            </a:r>
            <a:endParaRPr>
              <a:solidFill>
                <a:schemeClr val="accent1"/>
              </a:solidFill>
              <a:latin typeface="Lato"/>
              <a:ea typeface="Lato"/>
              <a:cs typeface="Lato"/>
              <a:sym typeface="Lato"/>
            </a:endParaRPr>
          </a:p>
        </p:txBody>
      </p:sp>
      <p:sp>
        <p:nvSpPr>
          <p:cNvPr id="137" name="Google Shape;137;p17"/>
          <p:cNvSpPr/>
          <p:nvPr/>
        </p:nvSpPr>
        <p:spPr>
          <a:xfrm>
            <a:off x="241500" y="2237600"/>
            <a:ext cx="723300" cy="622800"/>
          </a:xfrm>
          <a:prstGeom prst="hexagon">
            <a:avLst>
              <a:gd fmla="val 25000" name="adj"/>
              <a:gd fmla="val 115470" name="vf"/>
            </a:avLst>
          </a:prstGeom>
          <a:solidFill>
            <a:schemeClr val="dk1"/>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01</a:t>
            </a:r>
            <a:endParaRPr b="1"/>
          </a:p>
        </p:txBody>
      </p:sp>
      <p:sp>
        <p:nvSpPr>
          <p:cNvPr id="138" name="Google Shape;138;p17"/>
          <p:cNvSpPr/>
          <p:nvPr/>
        </p:nvSpPr>
        <p:spPr>
          <a:xfrm>
            <a:off x="241500" y="2945350"/>
            <a:ext cx="723300" cy="622800"/>
          </a:xfrm>
          <a:prstGeom prst="hexagon">
            <a:avLst>
              <a:gd fmla="val 25000" name="adj"/>
              <a:gd fmla="val 115470" name="vf"/>
            </a:avLst>
          </a:prstGeom>
          <a:solidFill>
            <a:schemeClr val="dk1"/>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02</a:t>
            </a:r>
            <a:endParaRPr b="1"/>
          </a:p>
        </p:txBody>
      </p:sp>
      <p:sp>
        <p:nvSpPr>
          <p:cNvPr id="139" name="Google Shape;139;p17"/>
          <p:cNvSpPr/>
          <p:nvPr/>
        </p:nvSpPr>
        <p:spPr>
          <a:xfrm>
            <a:off x="241500" y="3650275"/>
            <a:ext cx="723300" cy="622800"/>
          </a:xfrm>
          <a:prstGeom prst="hexagon">
            <a:avLst>
              <a:gd fmla="val 25000" name="adj"/>
              <a:gd fmla="val 115470" name="vf"/>
            </a:avLst>
          </a:prstGeom>
          <a:solidFill>
            <a:schemeClr val="dk1"/>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03</a:t>
            </a:r>
            <a:endParaRPr b="1"/>
          </a:p>
        </p:txBody>
      </p:sp>
      <p:sp>
        <p:nvSpPr>
          <p:cNvPr id="140" name="Google Shape;140;p17"/>
          <p:cNvSpPr/>
          <p:nvPr/>
        </p:nvSpPr>
        <p:spPr>
          <a:xfrm>
            <a:off x="4763550" y="2260350"/>
            <a:ext cx="723300" cy="622800"/>
          </a:xfrm>
          <a:prstGeom prst="hexagon">
            <a:avLst>
              <a:gd fmla="val 25000" name="adj"/>
              <a:gd fmla="val 115470" name="vf"/>
            </a:avLst>
          </a:prstGeom>
          <a:solidFill>
            <a:srgbClr val="EB5600"/>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01</a:t>
            </a:r>
            <a:endParaRPr b="1"/>
          </a:p>
        </p:txBody>
      </p:sp>
      <p:sp>
        <p:nvSpPr>
          <p:cNvPr id="141" name="Google Shape;141;p17"/>
          <p:cNvSpPr/>
          <p:nvPr/>
        </p:nvSpPr>
        <p:spPr>
          <a:xfrm>
            <a:off x="4763550" y="2945350"/>
            <a:ext cx="723300" cy="622800"/>
          </a:xfrm>
          <a:prstGeom prst="hexagon">
            <a:avLst>
              <a:gd fmla="val 25000" name="adj"/>
              <a:gd fmla="val 115470" name="vf"/>
            </a:avLst>
          </a:prstGeom>
          <a:solidFill>
            <a:schemeClr val="accent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02</a:t>
            </a:r>
            <a:endParaRPr b="1"/>
          </a:p>
        </p:txBody>
      </p:sp>
      <p:sp>
        <p:nvSpPr>
          <p:cNvPr id="142" name="Google Shape;142;p17"/>
          <p:cNvSpPr/>
          <p:nvPr/>
        </p:nvSpPr>
        <p:spPr>
          <a:xfrm>
            <a:off x="4763550" y="3630350"/>
            <a:ext cx="723300" cy="622800"/>
          </a:xfrm>
          <a:prstGeom prst="hexagon">
            <a:avLst>
              <a:gd fmla="val 25000" name="adj"/>
              <a:gd fmla="val 115470" name="vf"/>
            </a:avLst>
          </a:prstGeom>
          <a:solidFill>
            <a:schemeClr val="accent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03</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txBox="1"/>
          <p:nvPr>
            <p:ph type="title"/>
          </p:nvPr>
        </p:nvSpPr>
        <p:spPr>
          <a:xfrm>
            <a:off x="729450" y="1322450"/>
            <a:ext cx="7688400" cy="18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 not entangled in the world of Days and Nights; Thou hast another time and space as well.”</a:t>
            </a:r>
            <a:endParaRPr/>
          </a:p>
        </p:txBody>
      </p:sp>
      <p:sp>
        <p:nvSpPr>
          <p:cNvPr id="148" name="Google Shape;148;p18"/>
          <p:cNvSpPr txBox="1"/>
          <p:nvPr/>
        </p:nvSpPr>
        <p:spPr>
          <a:xfrm>
            <a:off x="802100" y="3870150"/>
            <a:ext cx="21858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Allama Muhammed Iqbal</a:t>
            </a:r>
            <a:endParaRPr b="1">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txBox="1"/>
          <p:nvPr>
            <p:ph type="title"/>
          </p:nvPr>
        </p:nvSpPr>
        <p:spPr>
          <a:xfrm>
            <a:off x="727800" y="6168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a:t>
            </a:r>
            <a:r>
              <a:rPr lang="en"/>
              <a:t>Research</a:t>
            </a:r>
            <a:endParaRPr/>
          </a:p>
        </p:txBody>
      </p:sp>
      <p:sp>
        <p:nvSpPr>
          <p:cNvPr id="154" name="Google Shape;154;p19"/>
          <p:cNvSpPr txBox="1"/>
          <p:nvPr/>
        </p:nvSpPr>
        <p:spPr>
          <a:xfrm>
            <a:off x="812125" y="1544050"/>
            <a:ext cx="3759900" cy="31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To start my research I sent an email around my office (to about 120 individuals) inviting them to take part in my project. From those who </a:t>
            </a:r>
            <a:r>
              <a:rPr lang="en">
                <a:solidFill>
                  <a:schemeClr val="accent1"/>
                </a:solidFill>
                <a:latin typeface="Lato"/>
                <a:ea typeface="Lato"/>
                <a:cs typeface="Lato"/>
                <a:sym typeface="Lato"/>
              </a:rPr>
              <a:t>replied I picked 5  at random for initial interviews and kept the list of all interested for user testing later on.</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rPr lang="en">
                <a:solidFill>
                  <a:schemeClr val="accent1"/>
                </a:solidFill>
                <a:latin typeface="Lato"/>
                <a:ea typeface="Lato"/>
                <a:cs typeface="Lato"/>
                <a:sym typeface="Lato"/>
              </a:rPr>
              <a:t>These interviews allowed me to create user profiles and reflect on my goals and targets.</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rPr lang="en">
                <a:solidFill>
                  <a:schemeClr val="accent1"/>
                </a:solidFill>
                <a:latin typeface="Lato"/>
                <a:ea typeface="Lato"/>
                <a:cs typeface="Lato"/>
                <a:sym typeface="Lato"/>
              </a:rPr>
              <a:t>All interviews were done via Microsoft teams.</a:t>
            </a:r>
            <a:endParaRPr>
              <a:solidFill>
                <a:schemeClr val="accent1"/>
              </a:solidFill>
              <a:latin typeface="Lato"/>
              <a:ea typeface="Lato"/>
              <a:cs typeface="Lato"/>
              <a:sym typeface="Lato"/>
            </a:endParaRPr>
          </a:p>
          <a:p>
            <a:pPr indent="0" lvl="0" marL="0" rtl="0" algn="l">
              <a:spcBef>
                <a:spcPts val="0"/>
              </a:spcBef>
              <a:spcAft>
                <a:spcPts val="0"/>
              </a:spcAft>
              <a:buNone/>
            </a:pPr>
            <a:r>
              <a:rPr lang="en">
                <a:solidFill>
                  <a:schemeClr val="accent1"/>
                </a:solidFill>
                <a:latin typeface="Lato"/>
                <a:ea typeface="Lato"/>
                <a:cs typeface="Lato"/>
                <a:sym typeface="Lato"/>
              </a:rPr>
              <a:t> </a:t>
            </a:r>
            <a:endParaRPr>
              <a:solidFill>
                <a:schemeClr val="accent1"/>
              </a:solidFill>
              <a:latin typeface="Lato"/>
              <a:ea typeface="Lato"/>
              <a:cs typeface="Lato"/>
              <a:sym typeface="Lato"/>
            </a:endParaRPr>
          </a:p>
        </p:txBody>
      </p:sp>
      <p:pic>
        <p:nvPicPr>
          <p:cNvPr id="155" name="Google Shape;155;p19"/>
          <p:cNvPicPr preferRelativeResize="0"/>
          <p:nvPr/>
        </p:nvPicPr>
        <p:blipFill>
          <a:blip r:embed="rId3">
            <a:alphaModFix/>
          </a:blip>
          <a:stretch>
            <a:fillRect/>
          </a:stretch>
        </p:blipFill>
        <p:spPr>
          <a:xfrm>
            <a:off x="4694350" y="1544050"/>
            <a:ext cx="4267175" cy="24659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727800" y="5867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Analysis</a:t>
            </a:r>
            <a:endParaRPr/>
          </a:p>
        </p:txBody>
      </p:sp>
      <p:sp>
        <p:nvSpPr>
          <p:cNvPr id="161" name="Google Shape;161;p20"/>
          <p:cNvSpPr txBox="1"/>
          <p:nvPr/>
        </p:nvSpPr>
        <p:spPr>
          <a:xfrm>
            <a:off x="727800" y="1524000"/>
            <a:ext cx="3372900" cy="23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With the interview done now it was time for analysis.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rPr lang="en">
                <a:solidFill>
                  <a:schemeClr val="accent1"/>
                </a:solidFill>
                <a:latin typeface="Lato"/>
                <a:ea typeface="Lato"/>
                <a:cs typeface="Lato"/>
                <a:sym typeface="Lato"/>
              </a:rPr>
              <a:t>With the information on hand I created Affinity diagram on Miro.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0" rtl="0" algn="l">
              <a:spcBef>
                <a:spcPts val="0"/>
              </a:spcBef>
              <a:spcAft>
                <a:spcPts val="0"/>
              </a:spcAft>
              <a:buNone/>
            </a:pPr>
            <a:r>
              <a:rPr lang="en">
                <a:solidFill>
                  <a:schemeClr val="accent1"/>
                </a:solidFill>
                <a:latin typeface="Lato"/>
                <a:ea typeface="Lato"/>
                <a:cs typeface="Lato"/>
                <a:sym typeface="Lato"/>
              </a:rPr>
              <a:t>Miro is allowed me to create digital white board and which I used to group my findings and prioritise work via Value vs Complexity graph.</a:t>
            </a:r>
            <a:endParaRPr>
              <a:solidFill>
                <a:schemeClr val="accent1"/>
              </a:solidFill>
              <a:latin typeface="Lato"/>
              <a:ea typeface="Lato"/>
              <a:cs typeface="Lato"/>
              <a:sym typeface="Lato"/>
            </a:endParaRPr>
          </a:p>
        </p:txBody>
      </p:sp>
      <p:pic>
        <p:nvPicPr>
          <p:cNvPr id="162" name="Google Shape;162;p20"/>
          <p:cNvPicPr preferRelativeResize="0"/>
          <p:nvPr/>
        </p:nvPicPr>
        <p:blipFill>
          <a:blip r:embed="rId3">
            <a:alphaModFix/>
          </a:blip>
          <a:stretch>
            <a:fillRect/>
          </a:stretch>
        </p:blipFill>
        <p:spPr>
          <a:xfrm>
            <a:off x="4684200" y="963525"/>
            <a:ext cx="4027267" cy="3716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727800" y="5767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Moodboard</a:t>
            </a:r>
            <a:endParaRPr/>
          </a:p>
        </p:txBody>
      </p:sp>
      <p:pic>
        <p:nvPicPr>
          <p:cNvPr id="168" name="Google Shape;168;p21"/>
          <p:cNvPicPr preferRelativeResize="0"/>
          <p:nvPr/>
        </p:nvPicPr>
        <p:blipFill>
          <a:blip r:embed="rId3">
            <a:alphaModFix/>
          </a:blip>
          <a:stretch>
            <a:fillRect/>
          </a:stretch>
        </p:blipFill>
        <p:spPr>
          <a:xfrm>
            <a:off x="422100" y="1424725"/>
            <a:ext cx="8299800" cy="3552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